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4"/>
  </p:notesMasterIdLst>
  <p:handoutMasterIdLst>
    <p:handoutMasterId r:id="rId45"/>
  </p:handoutMasterIdLst>
  <p:sldIdLst>
    <p:sldId id="259" r:id="rId3"/>
    <p:sldId id="389" r:id="rId4"/>
    <p:sldId id="400" r:id="rId5"/>
    <p:sldId id="365" r:id="rId6"/>
    <p:sldId id="456" r:id="rId7"/>
    <p:sldId id="402" r:id="rId8"/>
    <p:sldId id="449" r:id="rId9"/>
    <p:sldId id="412" r:id="rId10"/>
    <p:sldId id="264" r:id="rId11"/>
    <p:sldId id="425" r:id="rId12"/>
    <p:sldId id="266" r:id="rId13"/>
    <p:sldId id="344" r:id="rId14"/>
    <p:sldId id="432" r:id="rId15"/>
    <p:sldId id="433" r:id="rId16"/>
    <p:sldId id="434" r:id="rId17"/>
    <p:sldId id="364" r:id="rId18"/>
    <p:sldId id="455" r:id="rId19"/>
    <p:sldId id="436" r:id="rId20"/>
    <p:sldId id="346" r:id="rId21"/>
    <p:sldId id="373" r:id="rId22"/>
    <p:sldId id="303" r:id="rId23"/>
    <p:sldId id="438" r:id="rId24"/>
    <p:sldId id="417" r:id="rId25"/>
    <p:sldId id="450" r:id="rId26"/>
    <p:sldId id="325" r:id="rId27"/>
    <p:sldId id="323" r:id="rId28"/>
    <p:sldId id="271" r:id="rId29"/>
    <p:sldId id="327" r:id="rId30"/>
    <p:sldId id="418" r:id="rId31"/>
    <p:sldId id="451" r:id="rId32"/>
    <p:sldId id="284" r:id="rId33"/>
    <p:sldId id="420" r:id="rId34"/>
    <p:sldId id="424" r:id="rId35"/>
    <p:sldId id="452" r:id="rId36"/>
    <p:sldId id="423" r:id="rId37"/>
    <p:sldId id="421" r:id="rId38"/>
    <p:sldId id="286" r:id="rId39"/>
    <p:sldId id="414" r:id="rId40"/>
    <p:sldId id="413" r:id="rId41"/>
    <p:sldId id="448" r:id="rId42"/>
    <p:sldId id="383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004C00"/>
    <a:srgbClr val="008000"/>
    <a:srgbClr val="996633"/>
    <a:srgbClr val="009900"/>
    <a:srgbClr val="FFFFFF"/>
    <a:srgbClr val="C9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35" autoAdjust="0"/>
    <p:restoredTop sz="94710" autoAdjust="0"/>
  </p:normalViewPr>
  <p:slideViewPr>
    <p:cSldViewPr>
      <p:cViewPr>
        <p:scale>
          <a:sx n="60" d="100"/>
          <a:sy n="60" d="100"/>
        </p:scale>
        <p:origin x="-1320" y="-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383015-6BDF-42A6-ADC8-E3A4D73B9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9850267-8257-4949-B4F4-735A699C7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70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C60A55-78BE-42E2-B44F-031ED66C7440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B26F7C-EAD0-4A0D-8D3A-4095D902CA3E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873C75-AAAB-4C13-A636-00B6C78A8152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CE58F-C5B6-47D8-9A78-C22E88903284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16A8E4-8287-4C32-910D-EE8CCD54C182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S:R and size effects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82C309-0542-4096-801A-B66670EC4C1B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Level of parasitism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344800-87C1-4CFF-952F-ABD805AC396A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B6433-AA35-4F6E-ABC0-76EA218A1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42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5829F-D108-4153-AA5F-5B115AFDA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334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C496C-E35E-4939-A541-997D9B919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395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2C1A3-8B4D-4A13-BCC3-84E3FD28E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05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8E284-43AB-4884-BB0A-4688EE7D3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428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22387-DADB-4A15-8866-B627B299A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102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39C3B-21DC-4A71-B1A4-D146C9E7D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50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49E7-9C14-4C7E-839C-89A05B6A23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21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CEE27-AC6B-49D8-9BF3-8A1C5265E4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5099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22652-3EC5-4C87-A04F-3B1D288C2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7905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AE9D9-AD45-4441-9557-CB31855D7A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114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D0098-31EA-45A7-B7FD-1E118E9C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2644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635DD-C55A-4A6D-9C2F-BEA662A753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388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9AF81-8E00-46D5-A87E-5CF1AF4E6D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7759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734BF-7244-4DDC-BFE9-187739632D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5691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93CF6-ED14-4B22-95D9-B4D7A07B0D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2923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C657D-B482-46E3-B133-F505224BC5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5439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AA724-465F-4F13-99FF-4735E9ACF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8089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7414-B551-46CF-9039-C3A778997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320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E0C04-6DD7-4558-8616-27104FB841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7825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4A395-4DBA-4E3B-945C-94E6F7D830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788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10F0-9DC8-485E-9254-79969C88D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384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76014-1117-4020-B042-4E75A93B7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3278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3D4C8-1F3E-43A2-84B8-784A330778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387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5EB0A-8E78-4E4D-809C-F38E12C5E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48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474E-A4A2-4DFA-A823-3F6DE53C2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24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595C1-4F57-43E9-A567-D9D1B32EE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074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E476D-D7C8-419D-AF31-501C3C52F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07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EB4AA-99CD-4235-AEFF-13632291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550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A500-1558-4299-BA45-0EFD40EC7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869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18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2EA745-7F72-43FA-AAA3-34C3D11C2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18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16FA4CA-8B8C-414F-8F73-3D2B3622F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7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://www.insectimages.org/images/768x512/5361215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Total Quality </a:t>
            </a:r>
            <a:r>
              <a:rPr lang="es-E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Control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/>
            </a:r>
            <a:b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</a:b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 for Insect Rearing</a:t>
            </a:r>
            <a:b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</a:br>
            <a:endParaRPr lang="en-US" sz="4000" b="1" dirty="0" smtClean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828800"/>
            <a:ext cx="4419600" cy="762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Norm Leppla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66700" y="2743200"/>
            <a:ext cx="8458200" cy="19812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University of Florida</a:t>
            </a:r>
          </a:p>
          <a:p>
            <a:pPr algn="ctr" eaLnBrk="1" hangingPunct="1">
              <a:buFontTx/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Entomology and Nematology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 Department</a:t>
            </a:r>
            <a:r>
              <a:rPr lang="en-US" dirty="0" smtClean="0">
                <a:solidFill>
                  <a:schemeClr val="bg1"/>
                </a:solidFill>
                <a:latin typeface="Lucida Sans" panose="020B060203050409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9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140" y="4899515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Workshop on Breeding and Quality Control of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Entomophagous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Insects and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Entomopathogenic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Fungi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Merida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, Mexico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November 14 – 17,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2017</a:t>
            </a:r>
            <a:endParaRPr lang="en-US" dirty="0">
              <a:latin typeface="Lucida Sans" panose="020B0602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54088"/>
            <a:ext cx="4778375" cy="36052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3275" y="6330950"/>
            <a:ext cx="16859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Hoddle 2015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11550"/>
            <a:ext cx="3481388" cy="25892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163" y="904875"/>
            <a:ext cx="2667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Red Palm Weevil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68227" y="77972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Purposes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for Rearing Insects</a:t>
            </a:r>
          </a:p>
        </p:txBody>
      </p:sp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9325"/>
            <a:ext cx="3810000" cy="28416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447800"/>
            <a:ext cx="2784475" cy="2311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0"/>
            <a:ext cx="22098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White witch,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Thysania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agrippina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Lucida Sans" pitchFamily="34" charset="0"/>
              </a:rPr>
              <a:t>(Lepidoptera: </a:t>
            </a:r>
            <a:r>
              <a:rPr lang="en-US" dirty="0" err="1">
                <a:solidFill>
                  <a:schemeClr val="bg1"/>
                </a:solidFill>
                <a:latin typeface="Lucida Sans" pitchFamily="34" charset="0"/>
              </a:rPr>
              <a:t>Noctuidae</a:t>
            </a:r>
            <a:endParaRPr lang="en-US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0" y="172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pic>
        <p:nvPicPr>
          <p:cNvPr id="23555" name="Picture 2" descr="paintedlady5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74" y="1728952"/>
            <a:ext cx="4153126" cy="270305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Monarch%20Butterfly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"/>
          <a:stretch>
            <a:fillRect/>
          </a:stretch>
        </p:blipFill>
        <p:spPr bwMode="auto">
          <a:xfrm>
            <a:off x="348382" y="1725613"/>
            <a:ext cx="3703636" cy="270305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271977" y="4906962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Painted Lady</a:t>
            </a:r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54864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Small-Scale Rearing: Butterflies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1512" y="2286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Types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of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Insect Rearing Systems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1600" y="4953000"/>
            <a:ext cx="1887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aintedlady5"/>
          <p:cNvPicPr>
            <a:picLocks noChangeAspect="1" noChangeArrowheads="1"/>
          </p:cNvPicPr>
          <p:nvPr/>
        </p:nvPicPr>
        <p:blipFill>
          <a:blip r:embed="rId2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ousins holding room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651000"/>
            <a:ext cx="3333750" cy="4445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2286000" y="152400"/>
            <a:ext cx="502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Individual Rearing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4581" name="Picture 5" descr="Cousins diet pre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3810000" cy="26082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ousins setup station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3810000" cy="285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insectimages.org/images/768x512/1368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1219200" y="-38100"/>
            <a:ext cx="6934200" cy="13112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Medium-Scale Rearing: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Lepidoptera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295400" y="1447800"/>
            <a:ext cx="701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Cabbage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Looper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Trichoplusia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ni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4419600" y="5148263"/>
            <a:ext cx="342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Corn Earworm,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Helicoverpa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zea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5606" name="Picture 4" descr="bollworm (Helicoverpa zea ) on corn (Zea mays )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697413"/>
            <a:ext cx="3101975" cy="197961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804614" y="152400"/>
            <a:ext cx="5586786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Small Group Rearing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5029200" cy="4114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lum bright="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971800" cy="4114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5638800" y="1600200"/>
            <a:ext cx="197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Keith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Halein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2895600" y="213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Clarence Green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1600200" y="251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Jack Rye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1524000" y="5334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Bill Fisher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9538" y="76200"/>
            <a:ext cx="5529262" cy="685800"/>
          </a:xfrm>
          <a:solidFill>
            <a:schemeClr val="tx1"/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sz="38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Mass Rearing- Medfly</a:t>
            </a: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51175"/>
            <a:ext cx="3317875" cy="35782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6019800" y="3084513"/>
            <a:ext cx="2590800" cy="461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Metapa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 Mexico</a:t>
            </a:r>
          </a:p>
        </p:txBody>
      </p:sp>
      <p:pic>
        <p:nvPicPr>
          <p:cNvPr id="28678" name="Picture 11" descr="http://www-naweb.iaea.org/nafa/ipc/images/guatemala-fruit-fly-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4460875" cy="29733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228600" y="3668713"/>
            <a:ext cx="1905000" cy="8302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El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Pino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 Guatemala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5800725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Capacity- 3.5  billion sterile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male pupae per week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34200" y="6183313"/>
            <a:ext cx="1524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Scott Bauer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d.ufl.edu\ifas\ENTNEM\Users\ncleppla\My Documents\AMRQC, MRQA\Egg bubbling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80" y="1257300"/>
            <a:ext cx="3223720" cy="24177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ad.ufl.edu\ifas\ENTNEM\Users\ncleppla\My Documents\AMRQC, MRQA\Egg raft spray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79" y="4038600"/>
            <a:ext cx="3223721" cy="24177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ad.ufl.edu\ifas\ENTNEM\Users\ncleppla\My Documents\AMRQC, MRQA\Adult room det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20" y="1257301"/>
            <a:ext cx="3300880" cy="24765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ad.ufl.edu\ifas\ENTNEM\Users\ncleppla\My Documents\AMRQC, MRQA\Larvae collection - 1 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80" y="4038600"/>
            <a:ext cx="3223720" cy="24177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228600"/>
            <a:ext cx="6391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Mass Rearing- Medfly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3614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450112" y="762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Options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for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Colonizing Insects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</p:txBody>
      </p:sp>
      <p:pic>
        <p:nvPicPr>
          <p:cNvPr id="2969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"/>
          <a:stretch>
            <a:fillRect/>
          </a:stretch>
        </p:blipFill>
        <p:spPr bwMode="auto">
          <a:xfrm>
            <a:off x="450112" y="2461419"/>
            <a:ext cx="5410200" cy="15033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370941" y="4788195"/>
            <a:ext cx="4070350" cy="15700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Insect Rearing Professionals </a:t>
            </a:r>
          </a:p>
          <a:p>
            <a:pPr algn="ctr" eaLnBrk="1" hangingPunct="1">
              <a:defRPr/>
            </a:pPr>
            <a:r>
              <a:rPr lang="en-US" altLang="en-US" sz="32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Google Group</a:t>
            </a:r>
          </a:p>
        </p:txBody>
      </p:sp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17" y="2438400"/>
            <a:ext cx="1855788" cy="18113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7" y="4800600"/>
            <a:ext cx="3243262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TextBox 2"/>
          <p:cNvSpPr txBox="1">
            <a:spLocks noChangeArrowheads="1"/>
          </p:cNvSpPr>
          <p:nvPr/>
        </p:nvSpPr>
        <p:spPr bwMode="auto">
          <a:xfrm>
            <a:off x="2438400" y="2590800"/>
            <a:ext cx="2471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ahoma" pitchFamily="34" charset="0"/>
              </a:rPr>
              <a:t>http://edis.ifas.ufl.edu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1524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Obtain appropriate biotypes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52400" y="381000"/>
            <a:ext cx="4756150" cy="132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Field Collecting</a:t>
            </a:r>
          </a:p>
          <a:p>
            <a:pPr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Cabbage </a:t>
            </a:r>
            <a:r>
              <a:rPr lang="en-US" sz="40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Loopers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5791200"/>
            <a:ext cx="899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FF33CC"/>
              </a:solidFill>
              <a:latin typeface="Lucida Sans" pitchFamily="34" charset="0"/>
            </a:endParaRPr>
          </a:p>
        </p:txBody>
      </p:sp>
      <p:pic>
        <p:nvPicPr>
          <p:cNvPr id="30725" name="Picture 6" descr="http://reddirtgardening.com/wp-content/uploads/2010/05/cabbage_looper_damage2_000_thum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4338"/>
            <a:ext cx="2743200" cy="23288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6096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Trichoplusia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61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 Norm’s Career in Insect Rearing</a:t>
            </a:r>
            <a:endParaRPr lang="en-US" sz="4000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53000"/>
          </a:xfrm>
          <a:ln>
            <a:noFill/>
          </a:ln>
        </p:spPr>
        <p:txBody>
          <a:bodyPr/>
          <a:lstStyle/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University of Arizona- Insect rearing research, 2 years (pink bollworm, </a:t>
            </a:r>
            <a:r>
              <a:rPr lang="en-US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noctuids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)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USDA, ARS- Insectary management, Florida and Texas, 17 years (</a:t>
            </a:r>
            <a:r>
              <a:rPr lang="en-US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noctuids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, fruit flies, screwworm, parasitoids)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USDA, APHIS- Methods development, Washington DC and international, 7 years  (gypsy moth, PBW, FF)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University of Florida- Integrated pest management and biological control, 20 years 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Rearing and quality of </a:t>
            </a:r>
            <a:r>
              <a:rPr lang="en-US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Tamarixia radiata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(Chris Kerr)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Quality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of </a:t>
            </a:r>
            <a:r>
              <a:rPr lang="en-US" alt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Trichogramma</a:t>
            </a:r>
            <a:r>
              <a:rPr lang="en-US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alt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brassicae</a:t>
            </a:r>
            <a:r>
              <a:rPr lang="en-US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from </a:t>
            </a:r>
            <a:r>
              <a:rPr lang="en-US" alt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Ephestia</a:t>
            </a:r>
            <a:r>
              <a:rPr lang="en-US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r>
              <a:rPr lang="en-US" alt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kuehniella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eggs (Yasaman Moghaddassi)</a:t>
            </a:r>
            <a:endParaRPr lang="en-US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QCR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46" y="1509712"/>
            <a:ext cx="7036954" cy="5043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81000" y="60325"/>
            <a:ext cx="8305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Continuous Improvement in Establishing Colonies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5438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Maintaining the Quality  	   of Colonized 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nsects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763000" cy="49530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Consistent procedures (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SOPs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)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Diagnose problems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Strain modification</a:t>
            </a:r>
          </a:p>
        </p:txBody>
      </p:sp>
      <p:pic>
        <p:nvPicPr>
          <p:cNvPr id="67589" name="Picture 5" descr="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69" y="2971800"/>
            <a:ext cx="2645868" cy="33964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086600" y="61833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Lucida Sans" pitchFamily="34" charset="0"/>
              </a:rPr>
              <a:t>Sam 2005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49132" y="2201882"/>
            <a:ext cx="5818668" cy="397031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Purpose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I.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Facilities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and Equipment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II. Orange Jasmine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Care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III.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Asian Citrus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Psyllid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Rearing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IV. 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Tamarixia radiata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Rearing 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V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. Storage and Shipment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Appendix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(A) Pest Identification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Appendix (B) Sample Log Worksheets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0" y="6396038"/>
            <a:ext cx="1905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Chris Kerr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100" y="762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Mass-Rearing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Tamarixia radiata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: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Standard Operating Procedures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  <p:pic>
        <p:nvPicPr>
          <p:cNvPr id="8" name="Picture 7" descr="\\ad.ufl.edu\ifas\ENTNEM\Users\ishbua\My Documents\Documents\Tamarixia Research\Images\DPI Photos\Tamarixia_SOP\054_Tamarixia_SO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3" y="2547258"/>
            <a:ext cx="2517257" cy="3276600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9250"/>
            <a:ext cx="6096000" cy="50370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6763" y="76200"/>
            <a:ext cx="761523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Tritrophic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Rearing System 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Tamarixia radiata 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SOPs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8228" y="6419996"/>
            <a:ext cx="13716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Chris Kerr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Mass Rearing System for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Trichogramma </a:t>
            </a:r>
            <a:r>
              <a:rPr lang="en-US" sz="4000" b="1" i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maidis</a:t>
            </a:r>
            <a:endParaRPr lang="en-US" sz="40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735" y="1341288"/>
            <a:ext cx="2002466" cy="9144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1735" y="1369873"/>
            <a:ext cx="205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Sans" panose="020B0602030504090204" pitchFamily="34" charset="0"/>
              </a:rPr>
              <a:t>Field collect target area</a:t>
            </a:r>
            <a:endParaRPr lang="en-US" dirty="0">
              <a:latin typeface="Lucida Sans" panose="020B060203050409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4792" y="2743200"/>
            <a:ext cx="3371408" cy="312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0733" y="2820412"/>
            <a:ext cx="306926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Lucida Sans" panose="020B0602030504090204" pitchFamily="34" charset="0"/>
              </a:rPr>
              <a:t>Continuous colony</a:t>
            </a:r>
          </a:p>
          <a:p>
            <a:pPr>
              <a:lnSpc>
                <a:spcPts val="1500"/>
              </a:lnSpc>
            </a:pPr>
            <a:endParaRPr lang="en-US" dirty="0" smtClean="0">
              <a:latin typeface="Lucida Sans" panose="020B0602030504090204" pitchFamily="34" charset="0"/>
            </a:endParaRPr>
          </a:p>
          <a:p>
            <a:pPr>
              <a:lnSpc>
                <a:spcPts val="250"/>
              </a:lnSpc>
            </a:pPr>
            <a:endParaRPr lang="en-US" dirty="0" smtClean="0">
              <a:latin typeface="Lucida Sans" panose="020B060203050409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Field Insectary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Fluctuating temperature, RH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ECB host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Corn plants 3-4 meters to fly</a:t>
            </a:r>
            <a:endParaRPr lang="en-US" dirty="0">
              <a:latin typeface="Lucida Sans" panose="020B060203050409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1562100"/>
            <a:ext cx="3200400" cy="312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33947" y="1658643"/>
            <a:ext cx="3020534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Sans" panose="020B0602030504090204" pitchFamily="34" charset="0"/>
              </a:rPr>
              <a:t>   </a:t>
            </a:r>
            <a:r>
              <a:rPr lang="en-US" u="sng" dirty="0" smtClean="0">
                <a:latin typeface="Lucida Sans" panose="020B0602030504090204" pitchFamily="34" charset="0"/>
              </a:rPr>
              <a:t>Release colony</a:t>
            </a:r>
          </a:p>
          <a:p>
            <a:pPr>
              <a:lnSpc>
                <a:spcPts val="1500"/>
              </a:lnSpc>
            </a:pPr>
            <a:endParaRPr lang="en-US" u="sng" dirty="0" smtClean="0">
              <a:latin typeface="Lucida Sans" panose="020B060203050409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Reared 1-3 gen.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Lab insectary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Constant  temperature, RH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Factitious host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Lucida Sans" panose="020B0602030504090204" pitchFamily="34" charset="0"/>
              </a:rPr>
              <a:t>No plants</a:t>
            </a:r>
            <a:endParaRPr lang="en-US" dirty="0">
              <a:latin typeface="Lucida Sans" panose="020B060203050409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1365" y="5190460"/>
            <a:ext cx="376569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19600" y="5177135"/>
            <a:ext cx="41041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Sans" panose="020B0602030504090204" pitchFamily="34" charset="0"/>
              </a:rPr>
              <a:t>Stored, diapause, months</a:t>
            </a:r>
            <a:endParaRPr lang="en-US" dirty="0">
              <a:latin typeface="Lucida Sans" panose="020B060203050409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0646" y="6172200"/>
            <a:ext cx="5590953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6600" y="6181448"/>
            <a:ext cx="571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Sans" panose="020B0602030504090204" pitchFamily="34" charset="0"/>
              </a:rPr>
              <a:t>Release parasitized eggs, target area</a:t>
            </a:r>
            <a:endParaRPr lang="en-US" dirty="0">
              <a:latin typeface="Lucida Sans" panose="020B0602030504090204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908119" y="2367528"/>
            <a:ext cx="484632" cy="2994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6145636" y="5782166"/>
            <a:ext cx="484632" cy="2994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6158484" y="4800600"/>
            <a:ext cx="484632" cy="2994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9634126">
            <a:off x="3721059" y="2161679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59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QCR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23438"/>
            <a:ext cx="6944485" cy="53059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7696200" y="6477000"/>
            <a:ext cx="1295400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Lucida Sans" pitchFamily="34" charset="0"/>
              </a:rPr>
              <a:t>Bill Fisher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Maintaining Insect Density: Fall Armyworm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QCR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6466"/>
            <a:ext cx="7108603" cy="53329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3247" y="-28039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Changing Procedures: Mediterranean Fruit Fly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98438" y="152400"/>
            <a:ext cx="8716962" cy="64611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Soybean </a:t>
            </a:r>
            <a:r>
              <a:rPr lang="en-US" sz="36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Looper</a:t>
            </a:r>
            <a:r>
              <a:rPr lang="en-US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vs. Cabbage </a:t>
            </a:r>
            <a:r>
              <a:rPr lang="en-US" sz="36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Looper</a:t>
            </a:r>
            <a:r>
              <a:rPr lang="en-US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 </a:t>
            </a:r>
          </a:p>
        </p:txBody>
      </p:sp>
      <p:sp>
        <p:nvSpPr>
          <p:cNvPr id="3" name="Curved Right Arrow 2"/>
          <p:cNvSpPr/>
          <p:nvPr/>
        </p:nvSpPr>
        <p:spPr>
          <a:xfrm rot="5575014">
            <a:off x="3771106" y="829470"/>
            <a:ext cx="1978025" cy="4348162"/>
          </a:xfrm>
          <a:prstGeom prst="curvedRightArrow">
            <a:avLst>
              <a:gd name="adj1" fmla="val 25341"/>
              <a:gd name="adj2" fmla="val 53773"/>
              <a:gd name="adj3" fmla="val 297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QCR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65" y="784085"/>
            <a:ext cx="4965335" cy="582351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918494" y="76200"/>
            <a:ext cx="528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Diagnose Problems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  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Strain Modification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410200"/>
          </a:xfrm>
        </p:spPr>
        <p:txBody>
          <a:bodyPr/>
          <a:lstStyle/>
          <a:p>
            <a:pPr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Maintain “natural” colony- Low productivity, high variability, expensive</a:t>
            </a:r>
          </a:p>
          <a:p>
            <a:pPr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Select in insectary- High productivity, uniformity, consistency, bottlenecks</a:t>
            </a:r>
          </a:p>
          <a:p>
            <a:pPr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Infuse from field- Short term recovery, hybridize?</a:t>
            </a:r>
          </a:p>
          <a:p>
            <a:pPr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Hybridize insectary and field populations- Crosses, new strains</a:t>
            </a:r>
          </a:p>
          <a:p>
            <a:pPr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Replace colony- New strain, adapt to insectary, low initial productivity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Quality Control Topics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3505200"/>
          </a:xfrm>
        </p:spPr>
        <p:txBody>
          <a:bodyPr/>
          <a:lstStyle/>
          <a:p>
            <a:pPr marL="857250" indent="-857250">
              <a:buClr>
                <a:srgbClr val="FFFF00"/>
              </a:buClr>
              <a:buSzPct val="125000"/>
              <a:buFont typeface="+mj-lt"/>
              <a:buAutoNum type="romanUcPeriod"/>
              <a:defRPr/>
            </a:pP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Learning how to rear quality insects</a:t>
            </a:r>
          </a:p>
          <a:p>
            <a:pPr marL="857250" indent="-857250">
              <a:buClr>
                <a:srgbClr val="FFFF00"/>
              </a:buClr>
              <a:buSzPct val="125000"/>
              <a:buFont typeface="+mj-lt"/>
              <a:buAutoNum type="romanUcPeriod"/>
              <a:defRPr/>
            </a:pP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Colony Establishment and Maintenance</a:t>
            </a:r>
          </a:p>
          <a:p>
            <a:pPr marL="857250" indent="-857250">
              <a:buClr>
                <a:srgbClr val="FFFF00"/>
              </a:buClr>
              <a:buSzPct val="125000"/>
              <a:buFont typeface="+mj-lt"/>
              <a:buAutoNum type="romanUcPeriod"/>
              <a:defRPr/>
            </a:pP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Monitoring Insect Quality</a:t>
            </a:r>
          </a:p>
          <a:p>
            <a:pPr marL="0" indent="0">
              <a:buClr>
                <a:srgbClr val="FF0000"/>
              </a:buClr>
              <a:buSzPct val="125000"/>
              <a:buNone/>
              <a:defRPr/>
            </a:pPr>
            <a:endParaRPr lang="en-US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676400"/>
            <a:ext cx="7772400" cy="4114800"/>
          </a:xfrm>
        </p:spPr>
        <p:txBody>
          <a:bodyPr/>
          <a:lstStyle/>
          <a:p>
            <a:pPr defTabSz="548640">
              <a:buClr>
                <a:srgbClr val="FFFF00"/>
              </a:buClr>
              <a:buSzPct val="200000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Quality Control Criteria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and  	Standardized Tests</a:t>
            </a:r>
          </a:p>
          <a:p>
            <a:pPr defTabSz="548640">
              <a:buClr>
                <a:srgbClr val="FFFF00"/>
              </a:buClr>
              <a:buSzPct val="200000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Sampling for Consistent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	Quality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79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III.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Monitoring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Insect Quality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Quality Control Criteria and Standardized Tests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5105400"/>
          </a:xfrm>
          <a:ln w="19050"/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Quantity- Number of required stage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Rate of Development- Synchronization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Viability- Emergence, sex ratio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Size- Weight or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measurements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Fecundity- Oviposition and egg hatch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Adult Behavior- Flight, longevity 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buSzPct val="200000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Field Performance- Achieve purpose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077200" cy="19812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Tamarixia 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radiata 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Hind Tibia Length and Parasitism 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on </a:t>
            </a:r>
            <a:r>
              <a:rPr lang="en-US" sz="4000" b="1" i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Diphorina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citri 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Nymphs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3429000"/>
            <a:ext cx="4606925" cy="2889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7450138" y="5930900"/>
            <a:ext cx="1295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Tahoma" pitchFamily="34" charset="0"/>
              </a:rPr>
              <a:t>Anonymous, UF</a:t>
            </a:r>
          </a:p>
        </p:txBody>
      </p:sp>
      <p:pic>
        <p:nvPicPr>
          <p:cNvPr id="43013" name="Picture 2" descr="F:\4th of July 2011\T. radiata slide Meas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590800"/>
            <a:ext cx="3352800" cy="2563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Box 1"/>
          <p:cNvSpPr txBox="1">
            <a:spLocks noChangeArrowheads="1"/>
          </p:cNvSpPr>
          <p:nvPr/>
        </p:nvSpPr>
        <p:spPr bwMode="auto">
          <a:xfrm>
            <a:off x="2819400" y="41148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1400"/>
              <a:t>Hind tibia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Tamarixia radiata </a:t>
            </a:r>
            <a:r>
              <a:rPr lang="en-US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Hind Tibia Length</a:t>
            </a:r>
            <a:endParaRPr lang="en-US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55836"/>
              </p:ext>
            </p:extLst>
          </p:nvPr>
        </p:nvGraphicFramePr>
        <p:xfrm>
          <a:off x="457200" y="2057400"/>
          <a:ext cx="8229599" cy="3529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7123"/>
                <a:gridCol w="690664"/>
                <a:gridCol w="930613"/>
                <a:gridCol w="2065505"/>
                <a:gridCol w="690664"/>
                <a:gridCol w="749031"/>
                <a:gridCol w="2285999"/>
              </a:tblGrid>
              <a:tr h="557991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Minimum, maximum and mean hind tibia length of </a:t>
                      </a:r>
                      <a:r>
                        <a:rPr lang="en-US" sz="1800" i="1" dirty="0">
                          <a:solidFill>
                            <a:schemeClr val="bg1"/>
                          </a:solidFill>
                          <a:effectLst/>
                        </a:rPr>
                        <a:t>T. radiata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that were developing on different Asian citrus psyllid host nymph instars 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</a:rPr>
                        <a:t>1, 2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71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Host instar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Females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Males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x̄±SD (n)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x̄±SD (n)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</a:tr>
              <a:tr h="4806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Third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---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---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----------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0.16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0.21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0.20±0.02 (13) c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rgbClr val="FFC000"/>
                    </a:solidFill>
                  </a:tcPr>
                </a:tc>
              </a:tr>
              <a:tr h="4806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Fourth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0.23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0.25±0.02 (6)   b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0.21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0.27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0.24±0.02 (55) b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rgbClr val="FFC000"/>
                    </a:solidFill>
                  </a:tcPr>
                </a:tc>
              </a:tr>
              <a:tr h="4806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Fifth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0.34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0.31±0.02 (75) a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0.29±0.02 (40) a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rgbClr val="FFC000"/>
                    </a:solidFill>
                  </a:tcPr>
                </a:tc>
              </a:tr>
              <a:tr h="961846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Comparison of means within a given instar were not significantly different between sexes (Tukey’s HSD, α =0.05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).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33" marR="67333" marT="9351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80288" y="6370638"/>
            <a:ext cx="1458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Chris Kerr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62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Tamarixia 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radiata 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and</a:t>
            </a:r>
          </a:p>
          <a:p>
            <a:pPr algn="ctr"/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Diaphorina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citri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Ratios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1" y="1524000"/>
            <a:ext cx="7751629" cy="472279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6396038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Chris Kerr</a:t>
            </a:r>
          </a:p>
        </p:txBody>
      </p:sp>
    </p:spTree>
    <p:extLst>
      <p:ext uri="{BB962C8B-B14F-4D97-AF65-F5344CB8AC3E}">
        <p14:creationId xmlns:p14="http://schemas.microsoft.com/office/powerpoint/2010/main" val="3108955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5588"/>
            <a:ext cx="7288213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2481263" y="1600200"/>
            <a:ext cx="1557337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Level of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Tamarixia 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radiata 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Parasitism 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on </a:t>
            </a:r>
            <a:r>
              <a:rPr lang="en-US" sz="4000" b="1" i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Diphorina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citri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2895600" cy="4648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0" y="6488668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Chris Kerr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528763"/>
            <a:ext cx="5927725" cy="4948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50800"/>
            <a:ext cx="8839200" cy="1320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Level of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Tamarixia </a:t>
            </a:r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radiata </a:t>
            </a: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Parasitism 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on </a:t>
            </a:r>
            <a:r>
              <a:rPr lang="en-US" sz="4000" b="1" i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Diphorina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citri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396038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Chris Kerr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6300" y="152400"/>
            <a:ext cx="71247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Sampling for Consistent   Quality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133600"/>
            <a:ext cx="8686800" cy="35052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Count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= Measurement = N</a:t>
            </a: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Mean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= Sum/Number of Counts = X</a:t>
            </a: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Variance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= Sum of (N – X)</a:t>
            </a:r>
            <a:r>
              <a:rPr lang="en-US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 n-1 =    </a:t>
            </a:r>
            <a:r>
              <a:rPr lang="en-US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Standard Deviation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= Square Root of     </a:t>
            </a:r>
            <a:r>
              <a:rPr lang="en-US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= SD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4800600" y="4105275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6"/>
          <p:cNvSpPr>
            <a:spLocks noChangeShapeType="1"/>
          </p:cNvSpPr>
          <p:nvPr/>
        </p:nvSpPr>
        <p:spPr bwMode="auto">
          <a:xfrm>
            <a:off x="6629400" y="32766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58" name="Picture 7" descr="MCj0105086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355600" cy="38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9" descr="MCj0105086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05400"/>
            <a:ext cx="355600" cy="38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560021"/>
              </p:ext>
            </p:extLst>
          </p:nvPr>
        </p:nvGraphicFramePr>
        <p:xfrm>
          <a:off x="381000" y="1676400"/>
          <a:ext cx="8458200" cy="4337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/>
                <a:gridCol w="762000"/>
                <a:gridCol w="762000"/>
                <a:gridCol w="762000"/>
                <a:gridCol w="990600"/>
                <a:gridCol w="762000"/>
                <a:gridCol w="914400"/>
                <a:gridCol w="762000"/>
                <a:gridCol w="762000"/>
                <a:gridCol w="762000"/>
              </a:tblGrid>
              <a:tr h="345034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              Shelf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Lucida Sans" panose="020B0602030504090204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Container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</a:t>
                      </a: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17.4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302.76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45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</a:t>
                      </a: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9.4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88.36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45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</a:t>
                      </a: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-13.6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184.96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45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</a:t>
                      </a: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70.56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en-US" sz="1600" i="0" baseline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450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</a:t>
                      </a: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-21.6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466.56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80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190.6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190.8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190.6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179.8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158.6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</a:tr>
              <a:tr h="4876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Sum of Squares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1,113.2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2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Variance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0" baseline="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278.3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76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Deviation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16.7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1600" i="0" baseline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152400"/>
            <a:ext cx="76962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Number of Cabbage </a:t>
            </a:r>
            <a:r>
              <a:rPr lang="en-US" sz="4000" b="1" dirty="0" err="1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Looper</a:t>
            </a: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 Pupae Per Rearing Container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" y="6096000"/>
            <a:ext cx="2590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Shelf 1 is lowest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81000"/>
            <a:ext cx="6400800" cy="7080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Quality Control Charts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Learning How to Rear High Quality Insects</a:t>
            </a:r>
            <a:endParaRPr lang="en-US" sz="4000" dirty="0" smtClean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41910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Apprentice in an insectary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Network with other professionals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Publications plus trial and error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Videos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Visit other insectaries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Reviews by experts</a:t>
            </a:r>
          </a:p>
          <a:p>
            <a:pPr eaLnBrk="1" hangingPunct="1">
              <a:buClr>
                <a:srgbClr val="FFFF00"/>
              </a:buClr>
              <a:buSzPct val="200000"/>
              <a:defRPr/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Education and training programs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4809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Standardized QC Tests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Joop van Lenteren (2003), IOBC- </a:t>
            </a:r>
            <a:r>
              <a:rPr lang="en-US" sz="3600" dirty="0">
                <a:solidFill>
                  <a:schemeClr val="bg1"/>
                </a:solidFill>
                <a:latin typeface="Lucida Sans" pitchFamily="34" charset="0"/>
                <a:cs typeface="Times New Roman" pitchFamily="18" charset="0"/>
              </a:rPr>
              <a:t>Guidelines for quality control of commercially produced natural enemies, 30</a:t>
            </a: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species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36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Rose </a:t>
            </a: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Buitenhuis (2014), Grower guide to quality assurance of biocontrol products, 22 </a:t>
            </a:r>
            <a:r>
              <a:rPr lang="en-US" sz="36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species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36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Custom</a:t>
            </a:r>
            <a:r>
              <a:rPr lang="en-US" sz="3600" dirty="0">
                <a:solidFill>
                  <a:schemeClr val="bg1"/>
                </a:solidFill>
                <a:latin typeface="Lucida Sans" panose="020B0602030504020204" pitchFamily="34" charset="0"/>
              </a:rPr>
              <a:t>,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develop your own, site-specific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50000"/>
              <a:defRPr/>
            </a:pPr>
            <a:endParaRPr lang="en-US" sz="3600" dirty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50000"/>
              <a:defRPr/>
            </a:pPr>
            <a:endParaRPr lang="en-US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1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762000"/>
            <a:ext cx="6324600" cy="1828800"/>
          </a:xfrm>
          <a:ln w="19050">
            <a:solidFill>
              <a:srgbClr val="00CC66"/>
            </a:solidFill>
            <a:miter lim="800000"/>
            <a:headEnd/>
            <a:tailEnd/>
          </a:ln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457200" y="3124200"/>
            <a:ext cx="8382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For more information or a copy of this presentation please visit: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http://ipm.ifas.ufl.edu</a:t>
            </a:r>
          </a:p>
        </p:txBody>
      </p:sp>
      <p:pic>
        <p:nvPicPr>
          <p:cNvPr id="4" name="Picture 11" descr="UF_IF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86400"/>
            <a:ext cx="3048000" cy="106203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/>
          <a:stretch>
            <a:fillRect/>
          </a:stretch>
        </p:blipFill>
        <p:spPr bwMode="auto">
          <a:xfrm>
            <a:off x="5334000" y="1074738"/>
            <a:ext cx="2773363" cy="24574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b="1852"/>
          <a:stretch>
            <a:fillRect/>
          </a:stretch>
        </p:blipFill>
        <p:spPr bwMode="auto">
          <a:xfrm>
            <a:off x="914400" y="1074738"/>
            <a:ext cx="3733800" cy="26130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37000"/>
            <a:ext cx="4038600" cy="2692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685800" y="76200"/>
            <a:ext cx="800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MSU Insect Rearing Center</a:t>
            </a: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4953000" y="60960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smtClean="0">
                <a:solidFill>
                  <a:srgbClr val="FFFFFF"/>
                </a:solidFill>
                <a:latin typeface="Lucida Sans" pitchFamily="34" charset="0"/>
              </a:rPr>
              <a:t>John Schneider</a:t>
            </a:r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2971800" y="1066800"/>
            <a:ext cx="2057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  <a:latin typeface="Lucida Sans" pitchFamily="34" charset="0"/>
              </a:rPr>
              <a:t>Frank Davis</a:t>
            </a: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/>
          <a:stretch>
            <a:fillRect/>
          </a:stretch>
        </p:blipFill>
        <p:spPr bwMode="auto">
          <a:xfrm>
            <a:off x="1014413" y="3962400"/>
            <a:ext cx="3411537" cy="2667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59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552450" y="5599113"/>
            <a:ext cx="8039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https://www.ncsu.edu/mckimmon/cpe/opd/insectRearing/index.html</a:t>
            </a:r>
          </a:p>
        </p:txBody>
      </p:sp>
      <p:sp>
        <p:nvSpPr>
          <p:cNvPr id="8196" name="Content Placeholder 2"/>
          <p:cNvSpPr txBox="1">
            <a:spLocks/>
          </p:cNvSpPr>
          <p:nvPr/>
        </p:nvSpPr>
        <p:spPr bwMode="auto">
          <a:xfrm>
            <a:off x="381000" y="2286000"/>
            <a:ext cx="447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0000"/>
              </a:buClr>
              <a:buSzPct val="150000"/>
              <a:defRPr/>
            </a:pPr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Online courses </a:t>
            </a:r>
          </a:p>
          <a:p>
            <a:pPr>
              <a:buClr>
                <a:srgbClr val="FF0000"/>
              </a:buClr>
              <a:buSzPct val="150000"/>
              <a:defRPr/>
            </a:pPr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Classroom courses </a:t>
            </a:r>
          </a:p>
          <a:p>
            <a:pPr>
              <a:buClr>
                <a:srgbClr val="FF0000"/>
              </a:buClr>
              <a:buSzPct val="150000"/>
              <a:defRPr/>
            </a:pPr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Webinars</a:t>
            </a:r>
            <a:r>
              <a:rPr lang="en-US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</a:t>
            </a:r>
            <a:endParaRPr lang="en-US" alt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  <a:p>
            <a:pPr>
              <a:buClr>
                <a:srgbClr val="FF0000"/>
              </a:buClr>
              <a:buSzPct val="150000"/>
              <a:defRPr/>
            </a:pPr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Mentoring</a:t>
            </a:r>
            <a:endParaRPr lang="en-US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5562600" y="18542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Allen Cohen</a:t>
            </a:r>
          </a:p>
        </p:txBody>
      </p:sp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402013" cy="281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04800"/>
            <a:ext cx="6203950" cy="141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6172200" y="5943600"/>
            <a:ext cx="2590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Morales-Ramos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 et al. 2013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779463"/>
            <a:ext cx="2481262" cy="35639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Box 2"/>
          <p:cNvSpPr txBox="1">
            <a:spLocks noChangeArrowheads="1"/>
          </p:cNvSpPr>
          <p:nvPr/>
        </p:nvSpPr>
        <p:spPr bwMode="auto">
          <a:xfrm>
            <a:off x="3104357" y="757238"/>
            <a:ext cx="222964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Cohen 2015</a:t>
            </a:r>
          </a:p>
        </p:txBody>
      </p:sp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6629400" y="1891748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Schneider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34159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90204" pitchFamily="34" charset="0"/>
              </a:rPr>
              <a:t>Publications</a:t>
            </a:r>
            <a:endParaRPr lang="en-US" sz="4000" b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90204" pitchFamily="34" charset="0"/>
            </a:endParaRPr>
          </a:p>
        </p:txBody>
      </p:sp>
      <p:pic>
        <p:nvPicPr>
          <p:cNvPr id="9" name="Afbeelding 7" descr="QCBookCoverL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724762" cy="343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1219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Lenteren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2009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3340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IOBC, MRQA Guidelines and Proceedings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Lucida Sans" panose="020B0602030504020204" pitchFamily="34" charset="0"/>
              </a:rPr>
              <a:t>www.amrqc.org</a:t>
            </a:r>
            <a:endParaRPr lang="en-US" sz="2800" dirty="0">
              <a:solidFill>
                <a:srgbClr val="FFFF00"/>
              </a:solidFill>
              <a:latin typeface="Lucida Sans" panose="020B0602030504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686" r="3426" b="1505"/>
          <a:stretch>
            <a:fillRect/>
          </a:stretch>
        </p:blipFill>
        <p:spPr bwMode="auto">
          <a:xfrm>
            <a:off x="4006056" y="1866348"/>
            <a:ext cx="2547144" cy="33812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57" y="2466179"/>
            <a:ext cx="2259943" cy="340122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0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457200" y="2136775"/>
            <a:ext cx="56848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Subscribe:</a:t>
            </a:r>
          </a:p>
          <a:p>
            <a:pPr eaLnBrk="1" hangingPunct="1">
              <a:defRPr/>
            </a:pPr>
            <a:r>
              <a:rPr lang="en-US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(</a:t>
            </a:r>
            <a:r>
              <a:rPr lang="en-US" altLang="en-US" sz="34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leonwesterd@gmail.com</a:t>
            </a:r>
            <a:r>
              <a:rPr lang="en-US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)</a:t>
            </a:r>
            <a:endParaRPr lang="en-US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457200" y="303213"/>
            <a:ext cx="8229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Insect Rearing Professionals </a:t>
            </a:r>
          </a:p>
          <a:p>
            <a:pPr algn="ctr" eaLnBrk="1" hangingPunct="1">
              <a:defRPr/>
            </a:pPr>
            <a:r>
              <a:rPr lang="en-US" altLang="en-US" sz="4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Google Group</a:t>
            </a:r>
          </a:p>
        </p:txBody>
      </p:sp>
      <p:pic>
        <p:nvPicPr>
          <p:cNvPr id="10244" name="Picture 5" descr="Léon Weste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02" y="2286000"/>
            <a:ext cx="2515361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457200" y="3886200"/>
            <a:ext cx="6400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  <a:latin typeface="Lucida Sans" pitchFamily="34" charset="0"/>
              </a:rPr>
              <a:t>Léon Westerd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  <a:latin typeface="Lucida Sans" pitchFamily="34" charset="0"/>
              </a:rPr>
              <a:t>Group moderator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  <a:latin typeface="Lucida Sans" pitchFamily="34" charset="0"/>
              </a:rPr>
              <a:t>Head of insect rearing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solidFill>
                  <a:schemeClr val="bg1"/>
                </a:solidFill>
                <a:latin typeface="Lucida Sans" pitchFamily="34" charset="0"/>
              </a:rPr>
              <a:t>Wageningen</a:t>
            </a:r>
            <a:r>
              <a:rPr lang="en-US" altLang="en-US" sz="3400" dirty="0">
                <a:solidFill>
                  <a:schemeClr val="bg1"/>
                </a:solidFill>
                <a:latin typeface="Lucida Sans" pitchFamily="34" charset="0"/>
              </a:rPr>
              <a:t> UR, Netherlands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II. Colony Establishment and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    Maintenance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828800"/>
            <a:ext cx="8229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lnSpc>
                <a:spcPct val="125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Purposes for Rearing Insects</a:t>
            </a:r>
          </a:p>
          <a:p>
            <a:pPr marL="571500" indent="-571500" algn="l" eaLnBrk="1" hangingPunct="1">
              <a:lnSpc>
                <a:spcPct val="125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Types of Insect Rearing Systems</a:t>
            </a:r>
          </a:p>
          <a:p>
            <a:pPr marL="571500" indent="-571500" algn="l" eaLnBrk="1" hangingPunct="1">
              <a:lnSpc>
                <a:spcPct val="125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Options for Colonizing Insects</a:t>
            </a:r>
          </a:p>
          <a:p>
            <a:pPr marL="571500" indent="-571500" algn="l" eaLnBrk="1" hangingPunct="1">
              <a:lnSpc>
                <a:spcPct val="125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Maintaining the Quality of Colonized Insects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8192</TotalTime>
  <Words>997</Words>
  <Application>Microsoft Office PowerPoint</Application>
  <PresentationFormat>On-screen Show (4:3)</PresentationFormat>
  <Paragraphs>290</Paragraphs>
  <Slides>41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Default Design</vt:lpstr>
      <vt:lpstr>1_Default Design</vt:lpstr>
      <vt:lpstr>Total Quality Control  for Insect Rearing </vt:lpstr>
      <vt:lpstr> Norm’s Career in Insect Rearing</vt:lpstr>
      <vt:lpstr>Quality Control Topics</vt:lpstr>
      <vt:lpstr>Learning How to Rear High Quality Insects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Small-Scale Rearing: Butterflies</vt:lpstr>
      <vt:lpstr>PowerPoint Presentation</vt:lpstr>
      <vt:lpstr>PowerPoint Presentation</vt:lpstr>
      <vt:lpstr>PowerPoint Presentation</vt:lpstr>
      <vt:lpstr>Mass Rearing- Medfly</vt:lpstr>
      <vt:lpstr>PowerPoint Presentation</vt:lpstr>
      <vt:lpstr>PowerPoint Presentation</vt:lpstr>
      <vt:lpstr>PowerPoint Presentation</vt:lpstr>
      <vt:lpstr>PowerPoint Presentation</vt:lpstr>
      <vt:lpstr>Maintaining the Quality      of Colonized Insects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Strain Modification</vt:lpstr>
      <vt:lpstr>III. Monitoring Insect Quality</vt:lpstr>
      <vt:lpstr>Quality Control Criteria and Standardized Tests</vt:lpstr>
      <vt:lpstr>PowerPoint Presentation</vt:lpstr>
      <vt:lpstr> Tamarixia radiata Hind Tibia Length</vt:lpstr>
      <vt:lpstr>PowerPoint Presentation</vt:lpstr>
      <vt:lpstr>Level of Tamarixia radiata Parasitism on Diphorina citri</vt:lpstr>
      <vt:lpstr>Level of Tamarixia radiata Parasitism on Diphorina citri</vt:lpstr>
      <vt:lpstr>Sampling for Consistent   Quality</vt:lpstr>
      <vt:lpstr>PowerPoint Presentation</vt:lpstr>
      <vt:lpstr>PowerPoint Presentation</vt:lpstr>
      <vt:lpstr>Standardized QC Tests</vt:lpstr>
      <vt:lpstr>PowerPoint Presentation</vt:lpstr>
    </vt:vector>
  </TitlesOfParts>
  <Company>The 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and Procedures for Rearing Quality Insects: Quality Control</dc:title>
  <dc:creator>IFAS Entomology &amp; Nematology</dc:creator>
  <cp:lastModifiedBy>IFAS Entomology &amp; Nematology</cp:lastModifiedBy>
  <cp:revision>321</cp:revision>
  <dcterms:created xsi:type="dcterms:W3CDTF">2004-03-23T22:38:50Z</dcterms:created>
  <dcterms:modified xsi:type="dcterms:W3CDTF">2017-11-10T19:38:29Z</dcterms:modified>
</cp:coreProperties>
</file>